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68" r:id="rId3"/>
    <p:sldId id="270" r:id="rId4"/>
    <p:sldId id="267" r:id="rId5"/>
    <p:sldId id="294" r:id="rId6"/>
    <p:sldId id="295" r:id="rId7"/>
    <p:sldId id="297" r:id="rId8"/>
    <p:sldId id="298" r:id="rId9"/>
    <p:sldId id="299" r:id="rId10"/>
    <p:sldId id="285" r:id="rId11"/>
    <p:sldId id="291" r:id="rId12"/>
    <p:sldId id="290" r:id="rId13"/>
    <p:sldId id="288" r:id="rId14"/>
    <p:sldId id="289" r:id="rId15"/>
    <p:sldId id="292" r:id="rId16"/>
    <p:sldId id="293" r:id="rId17"/>
    <p:sldId id="269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82851" autoAdjust="0"/>
  </p:normalViewPr>
  <p:slideViewPr>
    <p:cSldViewPr>
      <p:cViewPr>
        <p:scale>
          <a:sx n="66" d="100"/>
          <a:sy n="66" d="100"/>
        </p:scale>
        <p:origin x="-293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cfs06\plancommshar\Documents\Community%20Planning\Municipalities\New%20Hanover\Plans,%20Projects,%20Studies\Comprehensive%20Plan\Research%20&amp;%20Resources\Master%20Censu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cat>
            <c:strRef>
              <c:f>'Pop and Housing Characteristics'!$AI$191:$AI$194</c:f>
              <c:strCache>
                <c:ptCount val="4"/>
                <c:pt idx="0">
                  <c:v>No vehicles available</c:v>
                </c:pt>
                <c:pt idx="1">
                  <c:v>1 vehicle available</c:v>
                </c:pt>
                <c:pt idx="2">
                  <c:v>2 vehicles available</c:v>
                </c:pt>
                <c:pt idx="3">
                  <c:v>3 or more vehicles available</c:v>
                </c:pt>
              </c:strCache>
            </c:strRef>
          </c:cat>
          <c:val>
            <c:numRef>
              <c:f>'Pop and Housing Characteristics'!$AJ$191:$AJ$194</c:f>
              <c:numCache>
                <c:formatCode>General</c:formatCode>
                <c:ptCount val="4"/>
                <c:pt idx="0">
                  <c:v>50</c:v>
                </c:pt>
                <c:pt idx="1">
                  <c:v>735</c:v>
                </c:pt>
                <c:pt idx="2">
                  <c:v>2309</c:v>
                </c:pt>
                <c:pt idx="3">
                  <c:v>1291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CE04E-7412-41A2-B796-9C2B6F1F2F1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42AA5-C106-49CE-BAC0-5A144CD9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distribution of crashes per year. Yellow</a:t>
            </a:r>
            <a:r>
              <a:rPr lang="en-US" baseline="0" dirty="0" smtClean="0"/>
              <a:t> – rear end, green – fixed object, orange – angle, pink – head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2AA5-C106-49CE-BAC0-5A144CD98B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2AA5-C106-49CE-BAC0-5A144CD98B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8EF856-EE7D-4D9F-848B-35179DC2AD47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989218-9C5C-43CB-BFD2-03C0B87E7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Hanover </a:t>
            </a:r>
            <a:br>
              <a:rPr lang="en-US" dirty="0" smtClean="0"/>
            </a:br>
            <a:r>
              <a:rPr lang="en-US" dirty="0" smtClean="0"/>
              <a:t>Comprehensive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Maggie Dobbs, AICP</a:t>
            </a:r>
          </a:p>
          <a:p>
            <a:r>
              <a:rPr lang="en-US" dirty="0" smtClean="0"/>
              <a:t>August 14, 2019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72200"/>
            <a:ext cx="1425265" cy="4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1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Increasing development is bringing more traffic on local roadways which increases congestion, wear and tear on the roads, and can result in more crashes.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1910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Road projects are costly and complicated, but necessary for safety and mobility. What value do you place in prioritizing these types of projects? </a:t>
            </a:r>
          </a:p>
          <a:p>
            <a:r>
              <a:rPr lang="en-US" dirty="0" smtClean="0"/>
              <a:t>Where are areas of main concern?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00200" y="1931450"/>
            <a:ext cx="2971800" cy="251901"/>
            <a:chOff x="1600200" y="1931450"/>
            <a:chExt cx="2971800" cy="25190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600200" y="1958975"/>
              <a:ext cx="29718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27981" y="1931450"/>
              <a:ext cx="0" cy="2519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856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Connectivity for all modes of transit – vehicular, pedestrian, bicycle – is limited.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type of connections are most valuable to the community?</a:t>
            </a:r>
          </a:p>
          <a:p>
            <a:r>
              <a:rPr lang="en-US" dirty="0" smtClean="0"/>
              <a:t>Where do you want these connections to occur?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00200" y="1931450"/>
            <a:ext cx="2971800" cy="251901"/>
            <a:chOff x="1600200" y="1931450"/>
            <a:chExt cx="2971800" cy="25190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600200" y="1958975"/>
              <a:ext cx="29718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27981" y="1931450"/>
              <a:ext cx="0" cy="2519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87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No public transportation options exist within the township. New extensions on the PART orange line will expand service to Boyertown.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there interest in pursuing bus service extension to NHT should the Town Center project be constructed?</a:t>
            </a:r>
          </a:p>
          <a:p>
            <a:r>
              <a:rPr lang="en-US" dirty="0" smtClean="0"/>
              <a:t>Is there any additional interest or demand in improving access to PART or SEPTA services?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00200" y="1931450"/>
            <a:ext cx="2971800" cy="251901"/>
            <a:chOff x="1600200" y="1931450"/>
            <a:chExt cx="2971800" cy="25190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600200" y="1958975"/>
              <a:ext cx="29718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27981" y="1931450"/>
              <a:ext cx="0" cy="2519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79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provide any other thoughts or feedback on the survey questions.</a:t>
            </a:r>
          </a:p>
        </p:txBody>
      </p:sp>
    </p:spTree>
    <p:extLst>
      <p:ext uri="{BB962C8B-B14F-4D97-AF65-F5344CB8AC3E}">
        <p14:creationId xmlns:p14="http://schemas.microsoft.com/office/powerpoint/2010/main" val="61196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 Logo Options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2"/>
          <a:stretch/>
        </p:blipFill>
        <p:spPr>
          <a:xfrm>
            <a:off x="685800" y="2209800"/>
            <a:ext cx="4340461" cy="30511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1" b="58423"/>
          <a:stretch/>
        </p:blipFill>
        <p:spPr>
          <a:xfrm>
            <a:off x="5638800" y="1600200"/>
            <a:ext cx="2514600" cy="2465758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9" b="58423"/>
          <a:stretch/>
        </p:blipFill>
        <p:spPr>
          <a:xfrm>
            <a:off x="5638800" y="4137991"/>
            <a:ext cx="24593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 Logo Options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1" b="58751"/>
          <a:stretch/>
        </p:blipFill>
        <p:spPr>
          <a:xfrm>
            <a:off x="990600" y="1635981"/>
            <a:ext cx="2472387" cy="246888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5" b="59079"/>
          <a:stretch/>
        </p:blipFill>
        <p:spPr>
          <a:xfrm>
            <a:off x="5490516" y="1600200"/>
            <a:ext cx="2479009" cy="246888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1" b="58751"/>
          <a:stretch/>
        </p:blipFill>
        <p:spPr>
          <a:xfrm>
            <a:off x="1066800" y="4191000"/>
            <a:ext cx="2439685" cy="2468880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1" b="59079"/>
          <a:stretch/>
        </p:blipFill>
        <p:spPr>
          <a:xfrm>
            <a:off x="5410200" y="4267200"/>
            <a:ext cx="245923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 Logo Options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83" b="59407"/>
          <a:stretch/>
        </p:blipFill>
        <p:spPr>
          <a:xfrm>
            <a:off x="914400" y="1600200"/>
            <a:ext cx="2472445" cy="246888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6" b="59239"/>
          <a:stretch/>
        </p:blipFill>
        <p:spPr>
          <a:xfrm>
            <a:off x="5587716" y="1524000"/>
            <a:ext cx="2488631" cy="246888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9" b="59407"/>
          <a:stretch/>
        </p:blipFill>
        <p:spPr>
          <a:xfrm>
            <a:off x="838200" y="4191000"/>
            <a:ext cx="2485737" cy="2468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6" b="59239"/>
          <a:stretch/>
        </p:blipFill>
        <p:spPr>
          <a:xfrm>
            <a:off x="5486400" y="4177748"/>
            <a:ext cx="243948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Submission to PC of background materials on upcoming topics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September: Natural and Historic resources, Survey launch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October: Economic Development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MCPC will: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Finalize plan logo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Administer online and paper survey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Online survey will launch September 2</a:t>
            </a:r>
          </a:p>
        </p:txBody>
      </p:sp>
    </p:spTree>
    <p:extLst>
      <p:ext uri="{BB962C8B-B14F-4D97-AF65-F5344CB8AC3E}">
        <p14:creationId xmlns:p14="http://schemas.microsoft.com/office/powerpoint/2010/main" val="19318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876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Maggie Dobbs, AICP</a:t>
            </a:r>
          </a:p>
          <a:p>
            <a:pPr marL="0" indent="0">
              <a:buNone/>
            </a:pPr>
            <a:r>
              <a:rPr lang="en-US" dirty="0" smtClean="0"/>
              <a:t>610 292-4917</a:t>
            </a:r>
          </a:p>
          <a:p>
            <a:pPr marL="0" indent="0">
              <a:buNone/>
            </a:pPr>
            <a:r>
              <a:rPr lang="en-US" dirty="0" smtClean="0"/>
              <a:t>mdobbs@montcopa.org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72200"/>
            <a:ext cx="1425265" cy="4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430729"/>
              </p:ext>
            </p:extLst>
          </p:nvPr>
        </p:nvGraphicFramePr>
        <p:xfrm>
          <a:off x="152400" y="2209800"/>
          <a:ext cx="88392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304800"/>
                <a:gridCol w="304800"/>
                <a:gridCol w="304800"/>
                <a:gridCol w="304800"/>
                <a:gridCol w="304800"/>
                <a:gridCol w="304800"/>
                <a:gridCol w="435851"/>
                <a:gridCol w="422852"/>
                <a:gridCol w="406929"/>
                <a:gridCol w="343235"/>
                <a:gridCol w="343235"/>
                <a:gridCol w="343235"/>
                <a:gridCol w="343235"/>
                <a:gridCol w="343235"/>
                <a:gridCol w="343235"/>
                <a:gridCol w="343235"/>
                <a:gridCol w="343235"/>
                <a:gridCol w="343235"/>
                <a:gridCol w="445853"/>
              </a:tblGrid>
              <a:tr h="279400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Background Research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Goals Identification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Stakeholder Interviews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Survey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Strategies Identification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Workshop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Draft Writing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Open House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Draft Review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Adoption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80023" y="2209800"/>
            <a:ext cx="304800" cy="3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Review </a:t>
            </a:r>
            <a:r>
              <a:rPr lang="en-US" dirty="0">
                <a:solidFill>
                  <a:schemeClr val="tx2"/>
                </a:solidFill>
              </a:rPr>
              <a:t>of topic: </a:t>
            </a:r>
            <a:r>
              <a:rPr lang="en-US" dirty="0" smtClean="0">
                <a:solidFill>
                  <a:schemeClr val="tx2"/>
                </a:solidFill>
              </a:rPr>
              <a:t>Transportation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Final review of survey questions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Introduction of Comprehensive Plan Logo options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See attached document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To be updated with township seal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Next steps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2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 Plan Topic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393192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2019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May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Preliminary issues identification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Survey development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June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Housing and Population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Survey development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July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Parks and open space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Survey development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August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Transportation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Survey finalization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September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(Survey launch)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Natural and historic resources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October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Economic development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November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(Community Workshop)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Workshop preparation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December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Future land use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676400"/>
            <a:ext cx="3931920" cy="471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chemeClr val="tx2"/>
                </a:solidFill>
              </a:rPr>
              <a:t>2020</a:t>
            </a:r>
            <a:endParaRPr lang="en-US" sz="1900" dirty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January</a:t>
            </a:r>
            <a:endParaRPr lang="en-US" sz="1400" dirty="0" smtClean="0">
              <a:solidFill>
                <a:schemeClr val="tx2"/>
              </a:solidFill>
            </a:endParaRP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Community facilities and utilities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February</a:t>
            </a:r>
            <a:endParaRPr lang="en-US" sz="1400" dirty="0" smtClean="0">
              <a:solidFill>
                <a:schemeClr val="tx2"/>
              </a:solidFill>
            </a:endParaRP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Government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March</a:t>
            </a:r>
            <a:endParaRPr lang="en-US" sz="1400" dirty="0" smtClean="0">
              <a:solidFill>
                <a:schemeClr val="tx2"/>
              </a:solidFill>
            </a:endParaRP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Strategies development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April</a:t>
            </a:r>
            <a:endParaRPr lang="en-US" sz="1400" dirty="0" smtClean="0">
              <a:solidFill>
                <a:schemeClr val="tx2"/>
              </a:solidFill>
            </a:endParaRP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Implementation chart development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May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(Open House)</a:t>
            </a:r>
            <a:endParaRPr lang="en-US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Open House preparation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June</a:t>
            </a:r>
            <a:endParaRPr lang="en-US" sz="1400" dirty="0" smtClean="0">
              <a:solidFill>
                <a:schemeClr val="tx2"/>
              </a:solidFill>
            </a:endParaRP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Open House feedback review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July – October</a:t>
            </a:r>
          </a:p>
          <a:p>
            <a:pPr lvl="2"/>
            <a:r>
              <a:rPr lang="en-US" sz="1400" dirty="0" smtClean="0">
                <a:solidFill>
                  <a:schemeClr val="tx2"/>
                </a:solidFill>
              </a:rPr>
              <a:t>Review of draft plan</a:t>
            </a:r>
            <a:endParaRPr lang="en-US" sz="1400" dirty="0">
              <a:solidFill>
                <a:schemeClr val="tx2"/>
              </a:solidFill>
            </a:endParaRPr>
          </a:p>
          <a:p>
            <a:pPr lvl="2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832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Network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Ownership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5" y="2438400"/>
            <a:ext cx="3053268" cy="395128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47" y="2438400"/>
            <a:ext cx="3053268" cy="3951288"/>
          </a:xfrm>
        </p:spPr>
      </p:pic>
    </p:spTree>
    <p:extLst>
      <p:ext uri="{BB962C8B-B14F-4D97-AF65-F5344CB8AC3E}">
        <p14:creationId xmlns:p14="http://schemas.microsoft.com/office/powerpoint/2010/main" val="16814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Ownership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0282256"/>
              </p:ext>
            </p:extLst>
          </p:nvPr>
        </p:nvGraphicFramePr>
        <p:xfrm>
          <a:off x="5029200" y="1600200"/>
          <a:ext cx="34290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5293"/>
                <a:gridCol w="853707"/>
              </a:tblGrid>
              <a:tr h="4800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Travel Time to Work</a:t>
                      </a:r>
                      <a:endParaRPr lang="en-US" sz="24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Less than 10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5.6%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10 to 14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8.1%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15 to 19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12.3%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20 to 24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12.0%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25 to 29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30 to 34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11.4%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35 to 44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10.7%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45 to 59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16.7%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  60 or more minutes</a:t>
                      </a:r>
                      <a:endParaRPr lang="en-US" sz="1800" b="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19.3%</a:t>
                      </a:r>
                      <a:endParaRPr lang="en-US" sz="1800" dirty="0">
                        <a:solidFill>
                          <a:srgbClr val="7B6A4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038600" cy="471830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4110093"/>
              </p:ext>
            </p:extLst>
          </p:nvPr>
        </p:nvGraphicFramePr>
        <p:xfrm>
          <a:off x="304800" y="1676400"/>
          <a:ext cx="403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5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6" t="4110"/>
          <a:stretch/>
        </p:blipFill>
        <p:spPr bwMode="auto">
          <a:xfrm>
            <a:off x="304800" y="1371600"/>
            <a:ext cx="857753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3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Non-Vehicular Transportation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Sidewalks are limited to newer developments in southern half of </a:t>
            </a:r>
            <a:r>
              <a:rPr lang="en-US" dirty="0" err="1" smtClean="0"/>
              <a:t>twp</a:t>
            </a:r>
            <a:endParaRPr lang="en-US" dirty="0" smtClean="0"/>
          </a:p>
          <a:p>
            <a:r>
              <a:rPr lang="en-US" dirty="0" smtClean="0"/>
              <a:t>Limited connectivity to parks and commercial destinations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17" y="1673225"/>
            <a:ext cx="3645765" cy="4718050"/>
          </a:xfrm>
        </p:spPr>
      </p:pic>
    </p:spTree>
    <p:extLst>
      <p:ext uri="{BB962C8B-B14F-4D97-AF65-F5344CB8AC3E}">
        <p14:creationId xmlns:p14="http://schemas.microsoft.com/office/powerpoint/2010/main" val="21854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Bike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Options include:</a:t>
            </a:r>
          </a:p>
          <a:p>
            <a:pPr lvl="1"/>
            <a:r>
              <a:rPr lang="en-US" dirty="0" smtClean="0"/>
              <a:t>Protected </a:t>
            </a:r>
            <a:r>
              <a:rPr lang="en-US" dirty="0"/>
              <a:t>Bicycle Lanes</a:t>
            </a:r>
          </a:p>
          <a:p>
            <a:pPr lvl="1"/>
            <a:r>
              <a:rPr lang="en-US" dirty="0" smtClean="0"/>
              <a:t>Buffered </a:t>
            </a:r>
            <a:r>
              <a:rPr lang="en-US" dirty="0"/>
              <a:t>Bicycle Lanes</a:t>
            </a:r>
          </a:p>
          <a:p>
            <a:pPr lvl="1"/>
            <a:r>
              <a:rPr lang="en-US" dirty="0" smtClean="0"/>
              <a:t>Bicycle </a:t>
            </a:r>
            <a:r>
              <a:rPr lang="en-US" dirty="0"/>
              <a:t>Lanes (Standard)</a:t>
            </a:r>
          </a:p>
          <a:p>
            <a:pPr lvl="1"/>
            <a:r>
              <a:rPr lang="en-US" dirty="0" smtClean="0"/>
              <a:t>Paved </a:t>
            </a:r>
            <a:r>
              <a:rPr lang="en-US" dirty="0"/>
              <a:t>Shoulder</a:t>
            </a:r>
          </a:p>
          <a:p>
            <a:pPr lvl="1"/>
            <a:r>
              <a:rPr lang="en-US" dirty="0" smtClean="0"/>
              <a:t>Marked </a:t>
            </a:r>
            <a:r>
              <a:rPr lang="en-US" dirty="0"/>
              <a:t>Shared Lanes or </a:t>
            </a:r>
            <a:r>
              <a:rPr lang="en-US" dirty="0" err="1"/>
              <a:t>Sharrows</a:t>
            </a:r>
            <a:endParaRPr lang="en-US" dirty="0"/>
          </a:p>
          <a:p>
            <a:pPr lvl="1"/>
            <a:r>
              <a:rPr lang="en-US" dirty="0" smtClean="0"/>
              <a:t>Wide </a:t>
            </a:r>
            <a:r>
              <a:rPr lang="en-US" dirty="0"/>
              <a:t>Outside Lane</a:t>
            </a:r>
          </a:p>
          <a:p>
            <a:pPr lvl="1"/>
            <a:r>
              <a:rPr lang="en-US" dirty="0" smtClean="0"/>
              <a:t>Shared-use </a:t>
            </a:r>
            <a:r>
              <a:rPr lang="en-US" dirty="0"/>
              <a:t>Path or </a:t>
            </a:r>
            <a:r>
              <a:rPr lang="en-US" dirty="0" err="1"/>
              <a:t>Sidepath</a:t>
            </a:r>
            <a:endParaRPr lang="en-US" dirty="0"/>
          </a:p>
          <a:p>
            <a:pPr lvl="1"/>
            <a:r>
              <a:rPr lang="en-US" dirty="0" smtClean="0"/>
              <a:t>Bicycle </a:t>
            </a:r>
            <a:r>
              <a:rPr lang="en-US" dirty="0"/>
              <a:t>Boulevard</a:t>
            </a:r>
          </a:p>
          <a:p>
            <a:pPr lvl="1"/>
            <a:r>
              <a:rPr lang="en-US" dirty="0" smtClean="0"/>
              <a:t>Shared </a:t>
            </a:r>
            <a:r>
              <a:rPr lang="en-US" dirty="0"/>
              <a:t>Lanes (No Provisions) on</a:t>
            </a:r>
          </a:p>
          <a:p>
            <a:pPr lvl="1"/>
            <a:r>
              <a:rPr lang="en-US" dirty="0"/>
              <a:t>Low-Volume Roads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17" y="1673226"/>
            <a:ext cx="3645765" cy="471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2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2617</TotalTime>
  <Words>564</Words>
  <Application>Microsoft Office PowerPoint</Application>
  <PresentationFormat>On-screen Show (4:3)</PresentationFormat>
  <Paragraphs>198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New Hanover  Comprehensive Plan</vt:lpstr>
      <vt:lpstr>Timeline</vt:lpstr>
      <vt:lpstr>Agenda</vt:lpstr>
      <vt:lpstr>Comp Plan Topic Schedule</vt:lpstr>
      <vt:lpstr>Road Network</vt:lpstr>
      <vt:lpstr>Vehicle Ownership</vt:lpstr>
      <vt:lpstr>Road Safety</vt:lpstr>
      <vt:lpstr>Non-Vehicular Transportation Network</vt:lpstr>
      <vt:lpstr>Bike Network</vt:lpstr>
      <vt:lpstr>Values Identification</vt:lpstr>
      <vt:lpstr>Values Identification</vt:lpstr>
      <vt:lpstr>Values Identification</vt:lpstr>
      <vt:lpstr>Survey Questions</vt:lpstr>
      <vt:lpstr>Comprehensive Plan Logo Options</vt:lpstr>
      <vt:lpstr>Comprehensive Plan Logo Options</vt:lpstr>
      <vt:lpstr>Comprehensive Plan Logo Options</vt:lpstr>
      <vt:lpstr>Next Steps…</vt:lpstr>
      <vt:lpstr>Questions or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Hanover  Comprehensive Plan</dc:title>
  <dc:creator>Dobbs, Margaret</dc:creator>
  <cp:lastModifiedBy>Dobbs, Margaret</cp:lastModifiedBy>
  <cp:revision>68</cp:revision>
  <dcterms:created xsi:type="dcterms:W3CDTF">2019-03-29T18:00:52Z</dcterms:created>
  <dcterms:modified xsi:type="dcterms:W3CDTF">2019-08-14T19:56:28Z</dcterms:modified>
</cp:coreProperties>
</file>